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6858000" cy="12192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0D880-297E-4A65-BEAE-CCDA1F7498C0}" v="1" dt="2025-01-30T11:21:1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Nicholls" userId="7dbc8bf3-9c92-45e8-8003-912ca318ba4d" providerId="ADAL" clId="{2761FEDE-E8D2-43AC-99B3-250607EF5A51}"/>
    <pc:docChg chg="modSld sldOrd">
      <pc:chgData name="Rebecca Nicholls" userId="7dbc8bf3-9c92-45e8-8003-912ca318ba4d" providerId="ADAL" clId="{2761FEDE-E8D2-43AC-99B3-250607EF5A51}" dt="2025-01-29T14:47:27.248" v="9"/>
      <pc:docMkLst>
        <pc:docMk/>
      </pc:docMkLst>
      <pc:sldChg chg="modSp mod">
        <pc:chgData name="Rebecca Nicholls" userId="7dbc8bf3-9c92-45e8-8003-912ca318ba4d" providerId="ADAL" clId="{2761FEDE-E8D2-43AC-99B3-250607EF5A51}" dt="2025-01-27T10:50:33.246" v="7" actId="1076"/>
        <pc:sldMkLst>
          <pc:docMk/>
          <pc:sldMk cId="0" sldId="259"/>
        </pc:sldMkLst>
        <pc:spChg chg="mod">
          <ac:chgData name="Rebecca Nicholls" userId="7dbc8bf3-9c92-45e8-8003-912ca318ba4d" providerId="ADAL" clId="{2761FEDE-E8D2-43AC-99B3-250607EF5A51}" dt="2025-01-27T10:50:33.246" v="7" actId="1076"/>
          <ac:spMkLst>
            <pc:docMk/>
            <pc:sldMk cId="0" sldId="259"/>
            <ac:spMk id="6" creationId="{00000000-0000-0000-0000-000000000000}"/>
          </ac:spMkLst>
        </pc:spChg>
      </pc:sldChg>
      <pc:sldChg chg="ord">
        <pc:chgData name="Rebecca Nicholls" userId="7dbc8bf3-9c92-45e8-8003-912ca318ba4d" providerId="ADAL" clId="{2761FEDE-E8D2-43AC-99B3-250607EF5A51}" dt="2025-01-29T14:47:27.248" v="9"/>
        <pc:sldMkLst>
          <pc:docMk/>
          <pc:sldMk cId="0" sldId="261"/>
        </pc:sldMkLst>
      </pc:sldChg>
    </pc:docChg>
  </pc:docChgLst>
  <pc:docChgLst>
    <pc:chgData name="Rebecca Nicholls" userId="7dbc8bf3-9c92-45e8-8003-912ca318ba4d" providerId="ADAL" clId="{5E70D880-297E-4A65-BEAE-CCDA1F7498C0}"/>
    <pc:docChg chg="modSld">
      <pc:chgData name="Rebecca Nicholls" userId="7dbc8bf3-9c92-45e8-8003-912ca318ba4d" providerId="ADAL" clId="{5E70D880-297E-4A65-BEAE-CCDA1F7498C0}" dt="2025-01-30T11:21:10.624" v="0" actId="113"/>
      <pc:docMkLst>
        <pc:docMk/>
      </pc:docMkLst>
      <pc:sldChg chg="modSp mod">
        <pc:chgData name="Rebecca Nicholls" userId="7dbc8bf3-9c92-45e8-8003-912ca318ba4d" providerId="ADAL" clId="{5E70D880-297E-4A65-BEAE-CCDA1F7498C0}" dt="2025-01-30T11:21:10.624" v="0" actId="113"/>
        <pc:sldMkLst>
          <pc:docMk/>
          <pc:sldMk cId="0" sldId="258"/>
        </pc:sldMkLst>
        <pc:spChg chg="mod">
          <ac:chgData name="Rebecca Nicholls" userId="7dbc8bf3-9c92-45e8-8003-912ca318ba4d" providerId="ADAL" clId="{5E70D880-297E-4A65-BEAE-CCDA1F7498C0}" dt="2025-01-30T11:21:10.624" v="0" actId="113"/>
          <ac:spMkLst>
            <pc:docMk/>
            <pc:sldMk cId="0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26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41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80905" y="1719725"/>
            <a:ext cx="8358955" cy="18354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7229"/>
              </a:lnSpc>
              <a:buNone/>
            </a:pPr>
            <a:r>
              <a:rPr lang="en-US" sz="60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Panel: Hear from the IoIC Awards Judges</a:t>
            </a:r>
            <a:endParaRPr lang="en-US" sz="2000">
              <a:latin typeface="Georgia" panose="02040502050405020303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8379905" y="0"/>
            <a:ext cx="3809047" cy="6856286"/>
          </a:xfrm>
          <a:prstGeom prst="rect">
            <a:avLst/>
          </a:prstGeom>
          <a:solidFill>
            <a:srgbClr val="030405"/>
          </a:solidFill>
        </p:spPr>
        <p:txBody>
          <a:bodyPr/>
          <a:lstStyle/>
          <a:p>
            <a:endParaRPr lang="en-GB"/>
          </a:p>
        </p:txBody>
      </p:sp>
      <p:pic>
        <p:nvPicPr>
          <p:cNvPr id="4" name="Object 3"/>
          <p:cNvPicPr>
            <a:picLocks noChangeAspect="1"/>
          </p:cNvPicPr>
          <p:nvPr/>
        </p:nvPicPr>
        <p:blipFill>
          <a:blip r:embed="rId3"/>
          <a:srcRect l="9224" r="9224"/>
          <a:stretch/>
        </p:blipFill>
        <p:spPr>
          <a:xfrm>
            <a:off x="8379905" y="0"/>
            <a:ext cx="3809047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3" cy="1237940"/>
          </a:xfrm>
          <a:prstGeom prst="rect">
            <a:avLst/>
          </a:prstGeom>
          <a:solidFill>
            <a:srgbClr val="E41F15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Object 2"/>
          <p:cNvSpPr/>
          <p:nvPr/>
        </p:nvSpPr>
        <p:spPr>
          <a:xfrm>
            <a:off x="0" y="362901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48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Welcome</a:t>
            </a: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9808297" y="1714071"/>
            <a:ext cx="1904524" cy="4666083"/>
          </a:xfrm>
          <a:prstGeom prst="rect">
            <a:avLst/>
          </a:prstGeom>
          <a:solidFill>
            <a:srgbClr val="030405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l="20042" r="20042"/>
          <a:stretch/>
        </p:blipFill>
        <p:spPr>
          <a:xfrm>
            <a:off x="9808297" y="1714071"/>
            <a:ext cx="1904524" cy="4666083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590402" y="1903706"/>
            <a:ext cx="9217895" cy="8637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buNone/>
            </a:pPr>
            <a:r>
              <a:rPr lang="en-US" sz="2000" b="1" i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Justine Stevenson</a:t>
            </a:r>
            <a:r>
              <a:rPr lang="en-US" sz="2000" i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, IoIC Awards Chairman, IoIC Board Member and </a:t>
            </a:r>
          </a:p>
          <a:p>
            <a:pPr algn="l">
              <a:lnSpc>
                <a:spcPts val="2268"/>
              </a:lnSpc>
              <a:buNone/>
            </a:pPr>
            <a:r>
              <a:rPr lang="en-US" sz="2000" i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Director of Internal Communication and Employee Engagement at AQA      </a:t>
            </a:r>
            <a:endParaRPr lang="en-US" sz="2000">
              <a:latin typeface="Georgia" panose="02040502050405020303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590402" y="2943193"/>
            <a:ext cx="9217895" cy="2879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spcBef>
                <a:spcPts val="1217"/>
              </a:spcBef>
              <a:buNone/>
            </a:pPr>
            <a:r>
              <a:rPr lang="en-US" sz="20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We are delighted to welcome:</a:t>
            </a:r>
            <a:endParaRPr lang="en-US" sz="2000">
              <a:latin typeface="Georgia" panose="02040502050405020303" pitchFamily="18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479179" y="3497777"/>
            <a:ext cx="9217895" cy="19100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20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Will Fox</a:t>
            </a:r>
            <a:r>
              <a:rPr lang="en-US" sz="20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, Internal Communications Manager, Bakkavor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20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Sandra Lowman-Simpson</a:t>
            </a:r>
            <a:r>
              <a:rPr lang="en-US" sz="20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, Communications Practitioner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20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Sonia Squires</a:t>
            </a:r>
            <a:r>
              <a:rPr lang="en-US" sz="20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, Head of Internal Communications, Citizen Housing</a:t>
            </a:r>
          </a:p>
          <a:p>
            <a:pPr marL="242900" indent="-242900" algn="l">
              <a:lnSpc>
                <a:spcPts val="2268"/>
              </a:lnSpc>
              <a:spcBef>
                <a:spcPts val="1952"/>
              </a:spcBef>
              <a:buSzPct val="100000"/>
              <a:buChar char="•"/>
            </a:pPr>
            <a:r>
              <a:rPr lang="en-US" sz="20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Claire Widd</a:t>
            </a:r>
            <a:r>
              <a:rPr lang="en-US" sz="20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, Head of Marketing and Communications, UKAS</a:t>
            </a:r>
            <a:endParaRPr lang="en-US" sz="20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3" cy="1190327"/>
          </a:xfrm>
          <a:prstGeom prst="rect">
            <a:avLst/>
          </a:prstGeom>
          <a:solidFill>
            <a:srgbClr val="E41F15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Object 2"/>
          <p:cNvSpPr/>
          <p:nvPr/>
        </p:nvSpPr>
        <p:spPr>
          <a:xfrm>
            <a:off x="0" y="385517"/>
            <a:ext cx="12188952" cy="40783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213"/>
              </a:lnSpc>
              <a:buNone/>
            </a:pPr>
            <a:r>
              <a:rPr lang="en-US" sz="35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Celebrating 70 Years of Internal Communication Excellence</a:t>
            </a:r>
            <a:endParaRPr lang="en-US" sz="3500">
              <a:latin typeface="Georgia" panose="02040502050405020303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9808297" y="1666458"/>
            <a:ext cx="1904524" cy="4713696"/>
          </a:xfrm>
          <a:prstGeom prst="rect">
            <a:avLst/>
          </a:prstGeom>
          <a:solidFill>
            <a:srgbClr val="030405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l="20344" r="20344"/>
          <a:stretch/>
        </p:blipFill>
        <p:spPr>
          <a:xfrm>
            <a:off x="9808297" y="1666458"/>
            <a:ext cx="1904524" cy="4713696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590399" y="1336060"/>
            <a:ext cx="9217895" cy="1900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00"/>
              </a:lnSpc>
              <a:buNone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Our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38 classes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give you the opportunity to show  off your work in strategy, planning and delivery, across:</a:t>
            </a:r>
            <a:endParaRPr lang="en-US" sz="3200">
              <a:latin typeface="Georgia" panose="02040502050405020303" pitchFamily="18" charset="0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590402" y="2021513"/>
            <a:ext cx="9217895" cy="197400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497"/>
              </a:lnSpc>
              <a:spcBef>
                <a:spcPts val="965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Strategy and Campaigns</a:t>
            </a:r>
          </a:p>
          <a:p>
            <a:pPr marL="242900" indent="-242900" algn="l">
              <a:lnSpc>
                <a:spcPts val="1497"/>
              </a:lnSpc>
              <a:spcBef>
                <a:spcPts val="1288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Skills</a:t>
            </a:r>
          </a:p>
          <a:p>
            <a:pPr marL="242900" indent="-242900" algn="l">
              <a:lnSpc>
                <a:spcPts val="1497"/>
              </a:lnSpc>
              <a:spcBef>
                <a:spcPts val="1288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Channels</a:t>
            </a:r>
          </a:p>
          <a:p>
            <a:pPr marL="242900" indent="-242900" algn="l">
              <a:lnSpc>
                <a:spcPts val="1497"/>
              </a:lnSpc>
              <a:spcBef>
                <a:spcPts val="1288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Innovation</a:t>
            </a:r>
          </a:p>
          <a:p>
            <a:pPr marL="242900" indent="-242900" algn="l">
              <a:lnSpc>
                <a:spcPts val="1497"/>
              </a:lnSpc>
              <a:spcBef>
                <a:spcPts val="1288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People</a:t>
            </a:r>
          </a:p>
          <a:p>
            <a:pPr marL="242900" indent="-242900" algn="l">
              <a:lnSpc>
                <a:spcPts val="1497"/>
              </a:lnSpc>
              <a:spcBef>
                <a:spcPts val="1288"/>
              </a:spcBef>
              <a:buSzPct val="100000"/>
              <a:buChar char="•"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Team     </a:t>
            </a:r>
            <a:endParaRPr lang="en-US" sz="3200">
              <a:latin typeface="Georgia" panose="02040502050405020303" pitchFamily="18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590402" y="4264834"/>
            <a:ext cx="9217895" cy="1900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97"/>
              </a:lnSpc>
              <a:spcBef>
                <a:spcPts val="561"/>
              </a:spcBef>
              <a:buNone/>
            </a:pP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2025 Changes</a:t>
            </a:r>
            <a:endParaRPr lang="en-US" sz="3200">
              <a:latin typeface="Georgia" panose="02040502050405020303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590400" y="4591547"/>
            <a:ext cx="9217895" cy="3800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00"/>
              </a:lnSpc>
              <a:buNone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The word "National" has been dropped from the title, this is to represent that the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IoIC Awards are open to everyone from around the World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.</a:t>
            </a:r>
            <a:endParaRPr lang="en-US" sz="3200">
              <a:latin typeface="Georgia" panose="02040502050405020303" pitchFamily="18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590401" y="5292910"/>
            <a:ext cx="9217895" cy="3800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00"/>
              </a:lnSpc>
              <a:buNone/>
            </a:pP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Three new classes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: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 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Best Strategy Development 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(Strategy); 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Best Community Management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(Channels);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 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Most Innovative Content Creation 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(Innovation)</a:t>
            </a:r>
            <a:endParaRPr lang="en-US" sz="3200">
              <a:latin typeface="Georgia" panose="02040502050405020303" pitchFamily="18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90402" y="6053953"/>
            <a:ext cx="9217895" cy="3800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00"/>
              </a:lnSpc>
              <a:spcBef>
                <a:spcPts val="803"/>
              </a:spcBef>
              <a:buNone/>
            </a:pP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The </a:t>
            </a:r>
            <a:r>
              <a:rPr lang="en-US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Skills</a:t>
            </a:r>
            <a:r>
              <a:rPr lang="en-US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category has changed to be clearer and better reflect what internal communication professionals do every day</a:t>
            </a:r>
            <a:endParaRPr lang="en-US" sz="32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2" cy="1237940"/>
          </a:xfrm>
          <a:prstGeom prst="rect">
            <a:avLst/>
          </a:prstGeom>
          <a:solidFill>
            <a:srgbClr val="E41F15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Object 2"/>
          <p:cNvSpPr/>
          <p:nvPr/>
        </p:nvSpPr>
        <p:spPr>
          <a:xfrm>
            <a:off x="0" y="362901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48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Entry process</a:t>
            </a:r>
            <a:endParaRPr lang="en-US" sz="3600">
              <a:latin typeface="Georgia" panose="02040502050405020303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9808297" y="1714071"/>
            <a:ext cx="1904524" cy="4666083"/>
          </a:xfrm>
          <a:prstGeom prst="rect">
            <a:avLst/>
          </a:prstGeom>
          <a:solidFill>
            <a:srgbClr val="030405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l="20042" r="20042"/>
          <a:stretch/>
        </p:blipFill>
        <p:spPr>
          <a:xfrm>
            <a:off x="9808297" y="1714071"/>
            <a:ext cx="1904524" cy="4666083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479179" y="1471059"/>
            <a:ext cx="9217895" cy="36804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900"/>
              </a:lnSpc>
              <a:buSzPct val="100000"/>
              <a:buFont typeface="+mj-lt"/>
              <a:buAutoNum type="arabicPeriod"/>
            </a:pP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Purchase your entry/entries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  - To ensure you secure your entry, you will need to purchase your award entries before you can submit then you'll receive a link to enter</a:t>
            </a:r>
          </a:p>
          <a:p>
            <a:pPr marL="242900" indent="-242900" algn="l">
              <a:buSzPct val="100000"/>
              <a:buFont typeface="+mj-lt"/>
              <a:buAutoNum type="arabicPeriod"/>
            </a:pPr>
            <a:endParaRPr lang="en-US" sz="1700">
              <a:solidFill>
                <a:srgbClr val="2A2921"/>
              </a:solidFill>
              <a:latin typeface="Georgia" panose="02040502050405020303" pitchFamily="18" charset="0"/>
              <a:ea typeface="Montserrat" pitchFamily="34" charset="-122"/>
              <a:cs typeface="Montserrat" pitchFamily="34" charset="-120"/>
            </a:endParaRPr>
          </a:p>
          <a:p>
            <a:pPr marL="242900" indent="-242900" algn="l">
              <a:lnSpc>
                <a:spcPts val="1900"/>
              </a:lnSpc>
              <a:buSzPct val="100000"/>
              <a:buFont typeface="+mj-lt"/>
              <a:buAutoNum type="arabicPeriod"/>
            </a:pP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Ensure your Entry Statement and Executive Summary are ready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- Go to </a:t>
            </a: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www.ioic.org.uk/awards/how-to-enter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for guidance on these including word count</a:t>
            </a:r>
          </a:p>
          <a:p>
            <a:pPr marL="242900" indent="-242900" algn="l">
              <a:lnSpc>
                <a:spcPts val="1588"/>
              </a:lnSpc>
              <a:buSzPct val="100000"/>
              <a:buFont typeface="+mj-lt"/>
              <a:buAutoNum type="arabicPeriod"/>
            </a:pPr>
            <a:endParaRPr lang="en-US" sz="1700">
              <a:solidFill>
                <a:srgbClr val="2A2921"/>
              </a:solidFill>
              <a:latin typeface="Georgia" panose="02040502050405020303" pitchFamily="18" charset="0"/>
              <a:ea typeface="Montserrat" pitchFamily="34" charset="-122"/>
              <a:cs typeface="Montserrat" pitchFamily="34" charset="-120"/>
            </a:endParaRPr>
          </a:p>
          <a:p>
            <a:pPr marL="242900" indent="-242900" algn="l">
              <a:lnSpc>
                <a:spcPts val="1900"/>
              </a:lnSpc>
              <a:buSzPct val="100000"/>
              <a:buFont typeface="+mj-lt"/>
              <a:buAutoNum type="arabicPeriod"/>
            </a:pP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Supporting materials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-  Include a selection that strengthen your entry by providing evidence of your achievements (you can see examples on the website)</a:t>
            </a:r>
          </a:p>
          <a:p>
            <a:pPr marL="242900" indent="-242900" algn="l">
              <a:lnSpc>
                <a:spcPts val="1588"/>
              </a:lnSpc>
              <a:buSzPct val="100000"/>
              <a:buFont typeface="+mj-lt"/>
              <a:buAutoNum type="arabicPeriod"/>
            </a:pPr>
            <a:endParaRPr lang="en-US" sz="1700">
              <a:solidFill>
                <a:srgbClr val="2A2921"/>
              </a:solidFill>
              <a:latin typeface="Georgia" panose="02040502050405020303" pitchFamily="18" charset="0"/>
              <a:ea typeface="Montserrat" pitchFamily="34" charset="-122"/>
              <a:cs typeface="Montserrat" pitchFamily="34" charset="-120"/>
            </a:endParaRPr>
          </a:p>
          <a:p>
            <a:pPr marL="242900" indent="-242900" algn="l">
              <a:lnSpc>
                <a:spcPts val="1900"/>
              </a:lnSpc>
              <a:buSzPct val="100000"/>
              <a:buFont typeface="+mj-lt"/>
              <a:buAutoNum type="arabicPeriod"/>
            </a:pP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Complete the application form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-  You can start each entry and save it as a draft to submit at a later time (</a:t>
            </a: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by the required deadline - 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29 February for Early Bird and 25 April for Standard entry)    </a:t>
            </a:r>
          </a:p>
          <a:p>
            <a:pPr marL="242900" indent="-242900" algn="l">
              <a:lnSpc>
                <a:spcPts val="1588"/>
              </a:lnSpc>
              <a:spcBef>
                <a:spcPts val="1367"/>
              </a:spcBef>
              <a:buSzPct val="100000"/>
              <a:buFont typeface="+mj-lt"/>
              <a:buAutoNum type="arabicPeriod"/>
            </a:pPr>
            <a:endParaRPr lang="en-US" sz="1700">
              <a:solidFill>
                <a:srgbClr val="2A2921"/>
              </a:solidFill>
              <a:latin typeface="Georgia" panose="02040502050405020303" pitchFamily="18" charset="0"/>
              <a:ea typeface="Montserrat" pitchFamily="34" charset="-122"/>
              <a:cs typeface="Montserrat" pitchFamily="34" charset="-120"/>
            </a:endParaRPr>
          </a:p>
          <a:p>
            <a:pPr marL="242900" indent="-242900" algn="l">
              <a:lnSpc>
                <a:spcPts val="1900"/>
              </a:lnSpc>
              <a:spcBef>
                <a:spcPts val="1367"/>
              </a:spcBef>
              <a:buSzPct val="100000"/>
              <a:buChar char="•"/>
            </a:pP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There’s a </a:t>
            </a: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discount for 3 or more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entries and a </a:t>
            </a:r>
            <a:r>
              <a:rPr lang="en-US" sz="17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10% discount</a:t>
            </a: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 for not for profit/public sector entries</a:t>
            </a:r>
          </a:p>
          <a:p>
            <a:pPr marL="242900" indent="-242900" algn="l">
              <a:lnSpc>
                <a:spcPts val="1900"/>
              </a:lnSpc>
              <a:spcBef>
                <a:spcPts val="1367"/>
              </a:spcBef>
              <a:buSzPct val="100000"/>
              <a:buChar char="•"/>
            </a:pP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All entrants receive a judges' critique which will highlight what the judges really appreciated and some suggestions of what you might improve or develop in the future      </a:t>
            </a:r>
          </a:p>
          <a:p>
            <a:pPr marL="242900" indent="-242900" algn="l">
              <a:lnSpc>
                <a:spcPts val="1900"/>
              </a:lnSpc>
              <a:spcBef>
                <a:spcPts val="1367"/>
              </a:spcBef>
              <a:buSzPct val="100000"/>
              <a:buChar char="•"/>
            </a:pPr>
            <a:r>
              <a:rPr lang="en-US" sz="1700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Please read all the tips for how to enter (www.ioic.org.uk/awards/entry-guidance) and if you need further advice please email awards@ioic.org.uk</a:t>
            </a:r>
            <a:endParaRPr lang="en-US" sz="17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41F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80905" y="2443444"/>
            <a:ext cx="4179477" cy="9177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7229"/>
              </a:lnSpc>
              <a:buNone/>
            </a:pPr>
            <a:r>
              <a:rPr lang="en-US" sz="66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Thank you</a:t>
            </a:r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380905" y="3990721"/>
            <a:ext cx="4179477" cy="28776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68"/>
              </a:lnSpc>
              <a:spcBef>
                <a:spcPts val="1829"/>
              </a:spcBef>
              <a:buNone/>
            </a:pPr>
            <a:r>
              <a:rPr lang="en-US" sz="2000">
                <a:solidFill>
                  <a:srgbClr val="FFFFFF">
                    <a:alpha val="90000"/>
                  </a:srgbClr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Any questions?</a:t>
            </a:r>
            <a:endParaRPr lang="en-US" sz="2400">
              <a:latin typeface="Georgia" panose="02040502050405020303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8379905" y="0"/>
            <a:ext cx="3809047" cy="6856286"/>
          </a:xfrm>
          <a:prstGeom prst="rect">
            <a:avLst/>
          </a:prstGeom>
          <a:solidFill>
            <a:srgbClr val="030405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l="9224" r="9224"/>
          <a:stretch/>
        </p:blipFill>
        <p:spPr>
          <a:xfrm>
            <a:off x="8379905" y="0"/>
            <a:ext cx="3809047" cy="68562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2" cy="1237940"/>
          </a:xfrm>
          <a:prstGeom prst="rect">
            <a:avLst/>
          </a:prstGeom>
          <a:solidFill>
            <a:srgbClr val="E41F15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Object 2"/>
          <p:cNvSpPr/>
          <p:nvPr/>
        </p:nvSpPr>
        <p:spPr>
          <a:xfrm>
            <a:off x="0" y="362901"/>
            <a:ext cx="12188952" cy="5099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016"/>
              </a:lnSpc>
              <a:buNone/>
            </a:pPr>
            <a:r>
              <a:rPr lang="en-US" sz="4800">
                <a:solidFill>
                  <a:srgbClr val="FFFFFF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Dates to remember</a:t>
            </a:r>
            <a:endParaRPr lang="en-US" sz="3600">
              <a:latin typeface="Georgia" panose="02040502050405020303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833866" y="2026032"/>
            <a:ext cx="2751323" cy="2816314"/>
          </a:xfrm>
          <a:prstGeom prst="rect">
            <a:avLst/>
          </a:prstGeom>
          <a:solidFill>
            <a:srgbClr val="62A8BB"/>
          </a:solidFill>
        </p:spPr>
        <p:txBody>
          <a:bodyPr/>
          <a:lstStyle/>
          <a:p>
            <a:endParaRPr lang="en-GB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/>
          <a:srcRect l="18754" t="2024" r="18754" b="2025"/>
          <a:stretch/>
        </p:blipFill>
        <p:spPr>
          <a:xfrm>
            <a:off x="1833866" y="2026032"/>
            <a:ext cx="2751323" cy="2816314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587" y="1714071"/>
            <a:ext cx="3674207" cy="4332792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199975" y="6186131"/>
            <a:ext cx="6075431" cy="2303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6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           Early Bird Deadline – Friday 28 Feburary</a:t>
            </a:r>
            <a:endParaRPr lang="en-US" sz="2000">
              <a:latin typeface="Georgia" panose="02040502050405020303" pitchFamily="18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7547437" y="2026032"/>
            <a:ext cx="2751323" cy="2816314"/>
          </a:xfrm>
          <a:prstGeom prst="rect">
            <a:avLst/>
          </a:prstGeom>
          <a:solidFill>
            <a:srgbClr val="62A8BB"/>
          </a:solidFill>
        </p:spPr>
        <p:txBody>
          <a:bodyPr/>
          <a:lstStyle/>
          <a:p>
            <a:endParaRPr lang="en-GB"/>
          </a:p>
        </p:txBody>
      </p:sp>
      <p:pic>
        <p:nvPicPr>
          <p:cNvPr id="9" name="Object 8"/>
          <p:cNvPicPr>
            <a:picLocks noChangeAspect="1"/>
          </p:cNvPicPr>
          <p:nvPr/>
        </p:nvPicPr>
        <p:blipFill>
          <a:blip r:embed="rId5"/>
          <a:srcRect l="18754" t="2024" r="18754" b="2025"/>
          <a:stretch/>
        </p:blipFill>
        <p:spPr>
          <a:xfrm>
            <a:off x="7547437" y="2026032"/>
            <a:ext cx="2751323" cy="281631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158" y="1714071"/>
            <a:ext cx="3674207" cy="4332792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5913546" y="6186131"/>
            <a:ext cx="6075431" cy="2303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14"/>
              </a:lnSpc>
              <a:buNone/>
            </a:pPr>
            <a:r>
              <a:rPr lang="en-US" sz="1600" b="1">
                <a:solidFill>
                  <a:srgbClr val="2A2921"/>
                </a:solidFill>
                <a:latin typeface="Georgia" panose="02040502050405020303" pitchFamily="18" charset="0"/>
                <a:ea typeface="Montserrat" pitchFamily="34" charset="-122"/>
                <a:cs typeface="Montserrat" pitchFamily="34" charset="-120"/>
              </a:rPr>
              <a:t>Standard Deadline – Friday 25 April</a:t>
            </a:r>
            <a:endParaRPr lang="en-US" sz="200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95FBF5F109847B8A17BFC7A1D505C" ma:contentTypeVersion="15" ma:contentTypeDescription="Create a new document." ma:contentTypeScope="" ma:versionID="e217c437fe82a6423a1e279bd9ba2eae">
  <xsd:schema xmlns:xsd="http://www.w3.org/2001/XMLSchema" xmlns:xs="http://www.w3.org/2001/XMLSchema" xmlns:p="http://schemas.microsoft.com/office/2006/metadata/properties" xmlns:ns2="baae2be8-f665-4144-86a4-386fe51587a8" xmlns:ns3="33c472ed-f2a2-4dbe-b362-d9fb8bf88a4c" targetNamespace="http://schemas.microsoft.com/office/2006/metadata/properties" ma:root="true" ma:fieldsID="60887cc0738ad5337600029419906828" ns2:_="" ns3:_="">
    <xsd:import namespace="baae2be8-f665-4144-86a4-386fe51587a8"/>
    <xsd:import namespace="33c472ed-f2a2-4dbe-b362-d9fb8bf88a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e2be8-f665-4144-86a4-386fe5158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7e0b1d3-9394-4e16-b566-2cc1edcfe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72ed-f2a2-4dbe-b362-d9fb8bf88a4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857ea93-ab6b-4e1e-88ae-462b2f5d64d2}" ma:internalName="TaxCatchAll" ma:showField="CatchAllData" ma:web="33c472ed-f2a2-4dbe-b362-d9fb8bf88a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ae2be8-f665-4144-86a4-386fe51587a8">
      <Terms xmlns="http://schemas.microsoft.com/office/infopath/2007/PartnerControls"/>
    </lcf76f155ced4ddcb4097134ff3c332f>
    <TaxCatchAll xmlns="33c472ed-f2a2-4dbe-b362-d9fb8bf88a4c" xsi:nil="true"/>
  </documentManagement>
</p:properties>
</file>

<file path=customXml/itemProps1.xml><?xml version="1.0" encoding="utf-8"?>
<ds:datastoreItem xmlns:ds="http://schemas.openxmlformats.org/officeDocument/2006/customXml" ds:itemID="{D674F7DA-2ECC-4EA5-B03B-56A7218E3E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7C5B30-44C1-4000-AEF9-269D11A3DE3B}">
  <ds:schemaRefs>
    <ds:schemaRef ds:uri="33c472ed-f2a2-4dbe-b362-d9fb8bf88a4c"/>
    <ds:schemaRef ds:uri="baae2be8-f665-4144-86a4-386fe51587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A6B382-195E-42E8-A63A-32A8277FBA14}">
  <ds:schemaRefs>
    <ds:schemaRef ds:uri="33c472ed-f2a2-4dbe-b362-d9fb8bf88a4c"/>
    <ds:schemaRef ds:uri="baae2be8-f665-4144-86a4-386fe51587a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Hear from the IoIC Awards Judges</dc:title>
  <dc:subject>Panel Hear from the IoIC Awards Judges</dc:subject>
  <dc:creator>jennifer@ioic.org.uk</dc:creator>
  <cp:revision>1</cp:revision>
  <dcterms:created xsi:type="dcterms:W3CDTF">2025-01-27T10:41:14Z</dcterms:created>
  <dcterms:modified xsi:type="dcterms:W3CDTF">2025-01-30T11:21:45Z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0x01010084A95FBF5F109847B8A17BFC7A1D505C</vt:lpwstr>
  </property>
</Properties>
</file>