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2" r:id="rId5"/>
    <p:sldId id="363" r:id="rId6"/>
    <p:sldId id="362" r:id="rId7"/>
    <p:sldId id="354" r:id="rId8"/>
    <p:sldId id="322" r:id="rId9"/>
    <p:sldId id="331" r:id="rId10"/>
    <p:sldId id="25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8CB6F7"/>
    <a:srgbClr val="293237"/>
    <a:srgbClr val="D60202"/>
    <a:srgbClr val="FF0000"/>
    <a:srgbClr val="57ACB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E21EA-6B90-4965-831C-F807F8163E66}" v="17" dt="2024-01-18T12:28:56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4136" autoAdjust="0"/>
  </p:normalViewPr>
  <p:slideViewPr>
    <p:cSldViewPr snapToObjects="1">
      <p:cViewPr varScale="1">
        <p:scale>
          <a:sx n="96" d="100"/>
          <a:sy n="96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Nicholls" userId="7dbc8bf3-9c92-45e8-8003-912ca318ba4d" providerId="ADAL" clId="{0DFE21EA-6B90-4965-831C-F807F8163E66}"/>
    <pc:docChg chg="modSld modMainMaster modShowInfo">
      <pc:chgData name="Rebecca Nicholls" userId="7dbc8bf3-9c92-45e8-8003-912ca318ba4d" providerId="ADAL" clId="{0DFE21EA-6B90-4965-831C-F807F8163E66}" dt="2023-11-13T16:27:20.327" v="12" actId="2744"/>
      <pc:docMkLst>
        <pc:docMk/>
      </pc:docMkLst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0" sldId="256"/>
        </pc:sldMkLst>
      </pc:sldChg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1868505060" sldId="272"/>
        </pc:sldMkLst>
      </pc:sldChg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2045242744" sldId="322"/>
        </pc:sldMkLst>
      </pc:sldChg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3339579131" sldId="331"/>
        </pc:sldMkLst>
      </pc:sldChg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0" sldId="354"/>
        </pc:sldMkLst>
      </pc:sldChg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129596081" sldId="362"/>
        </pc:sldMkLst>
      </pc:sldChg>
      <pc:sldChg chg="modTransition">
        <pc:chgData name="Rebecca Nicholls" userId="7dbc8bf3-9c92-45e8-8003-912ca318ba4d" providerId="ADAL" clId="{0DFE21EA-6B90-4965-831C-F807F8163E66}" dt="2023-11-13T16:26:51.527" v="11"/>
        <pc:sldMkLst>
          <pc:docMk/>
          <pc:sldMk cId="2461973255" sldId="363"/>
        </pc:sldMkLst>
      </pc:sldChg>
      <pc:sldMasterChg chg="modTransition modSldLayout">
        <pc:chgData name="Rebecca Nicholls" userId="7dbc8bf3-9c92-45e8-8003-912ca318ba4d" providerId="ADAL" clId="{0DFE21EA-6B90-4965-831C-F807F8163E66}" dt="2023-11-13T16:26:51.527" v="11"/>
        <pc:sldMasterMkLst>
          <pc:docMk/>
          <pc:sldMasterMk cId="0" sldId="2147483648"/>
        </pc:sldMasterMkLst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1261705353" sldId="2147483686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4198002899" sldId="2147483687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2210739086" sldId="2147483688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1664736651" sldId="2147483689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1725096586" sldId="2147483690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4252755019" sldId="2147483691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163034451" sldId="2147483692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2092953075" sldId="2147483693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2218975230" sldId="2147483694"/>
          </pc:sldLayoutMkLst>
        </pc:sldLayoutChg>
        <pc:sldLayoutChg chg="modTransition">
          <pc:chgData name="Rebecca Nicholls" userId="7dbc8bf3-9c92-45e8-8003-912ca318ba4d" providerId="ADAL" clId="{0DFE21EA-6B90-4965-831C-F807F8163E66}" dt="2023-11-13T16:26:51.527" v="11"/>
          <pc:sldLayoutMkLst>
            <pc:docMk/>
            <pc:sldMasterMk cId="0" sldId="2147483648"/>
            <pc:sldLayoutMk cId="83805564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0E05-D4E1-4622-A367-79358C4E0C54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BA91-8163-47D7-AF3B-E432E6DD7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4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9A237DC-4A14-4CD2-4F5C-FEB9232EA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995B42A-4617-A037-93F5-FFD88F64E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7F97413-3F30-E20C-AB57-5ED2DF0BF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4DE82E-84CA-4DEA-A891-4C222DFC1F44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9A237DC-4A14-4CD2-4F5C-FEB9232EA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995B42A-4617-A037-93F5-FFD88F64E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7F97413-3F30-E20C-AB57-5ED2DF0BF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4DE82E-84CA-4DEA-A891-4C222DFC1F44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93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60D2B0CF-86AA-4831-A496-07F7A5B9BC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1A9B3B7-4937-435B-87AB-A2ECDB970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endParaRPr lang="en-GB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B9E3656-E940-4D61-86D2-A96DC79C8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25831B-36AB-409A-9B3C-7CD679CF1E04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492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rk instruments powerpoint.jpg">
            <a:extLst>
              <a:ext uri="{FF2B5EF4-FFF2-40B4-BE49-F238E27FC236}">
                <a16:creationId xmlns:a16="http://schemas.microsoft.com/office/drawing/2014/main" id="{A0F44C4F-DA0E-4D17-B76E-3E656292C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rk instruments powerpoint2.jpg">
            <a:extLst>
              <a:ext uri="{FF2B5EF4-FFF2-40B4-BE49-F238E27FC236}">
                <a16:creationId xmlns:a16="http://schemas.microsoft.com/office/drawing/2014/main" id="{B7AF0CF2-D405-4252-B18F-96650D915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7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7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York instruments powerpoint3.jpg">
            <a:extLst>
              <a:ext uri="{FF2B5EF4-FFF2-40B4-BE49-F238E27FC236}">
                <a16:creationId xmlns:a16="http://schemas.microsoft.com/office/drawing/2014/main" id="{056088BF-A25A-4B3A-B255-89B5870532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868C4-6658-46D4-B07E-D780282F6500}"/>
              </a:ext>
            </a:extLst>
          </p:cNvPr>
          <p:cNvSpPr txBox="1"/>
          <p:nvPr/>
        </p:nvSpPr>
        <p:spPr>
          <a:xfrm>
            <a:off x="2048713" y="2060848"/>
            <a:ext cx="47131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/>
              </a:rPr>
              <a:t>B</a:t>
            </a:r>
            <a:r>
              <a:rPr lang="en-GB" sz="3600" dirty="0" err="1">
                <a:solidFill>
                  <a:schemeClr val="bg1"/>
                </a:solidFill>
                <a:latin typeface="Georgia"/>
              </a:rPr>
              <a:t>enefits</a:t>
            </a:r>
            <a:r>
              <a:rPr lang="en-GB" sz="3600" dirty="0">
                <a:solidFill>
                  <a:schemeClr val="bg1"/>
                </a:solidFill>
                <a:latin typeface="Georgia"/>
              </a:rPr>
              <a:t> of </a:t>
            </a:r>
          </a:p>
          <a:p>
            <a:r>
              <a:rPr lang="en-GB" sz="3600" dirty="0">
                <a:solidFill>
                  <a:schemeClr val="bg1"/>
                </a:solidFill>
                <a:latin typeface="Georgia"/>
              </a:rPr>
              <a:t>IoIC Membership</a:t>
            </a:r>
          </a:p>
          <a:p>
            <a:endParaRPr lang="en-GB" sz="4000" dirty="0">
              <a:solidFill>
                <a:schemeClr val="bg1"/>
              </a:solidFill>
              <a:latin typeface="Georgia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/>
              </a:rPr>
              <a:t>Designed to support you at every </a:t>
            </a:r>
          </a:p>
          <a:p>
            <a:r>
              <a:rPr lang="en-US" sz="2400" dirty="0">
                <a:solidFill>
                  <a:schemeClr val="bg1"/>
                </a:solidFill>
                <a:latin typeface="Georgia"/>
              </a:rPr>
              <a:t>stage of your career</a:t>
            </a:r>
            <a:endParaRPr lang="en-GB" sz="2400" dirty="0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685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04A33-192D-457C-A9A1-FF8B31A9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53650"/>
            <a:ext cx="6858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D60202"/>
                </a:solidFill>
                <a:latin typeface="Georgia" panose="02040502050405020303" pitchFamily="18" charset="0"/>
                <a:cs typeface="Aileron" pitchFamily="-105" charset="0"/>
              </a:rPr>
              <a:t>Benefits of IoIC Membership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26333-00EA-4A11-B68A-0C3F126B25A3}"/>
              </a:ext>
            </a:extLst>
          </p:cNvPr>
          <p:cNvSpPr txBox="1"/>
          <p:nvPr/>
        </p:nvSpPr>
        <p:spPr>
          <a:xfrm>
            <a:off x="603695" y="1043731"/>
            <a:ext cx="8262664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 Ability to </a:t>
            </a:r>
            <a:r>
              <a:rPr lang="en-US" altLang="en-US" sz="1600" b="1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demonstrate your professional credibility </a:t>
            </a: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to the highest standards </a:t>
            </a: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>
              <a:buClr>
                <a:srgbClr val="D60202"/>
              </a:buClr>
            </a:pPr>
            <a:endParaRPr lang="en-US" altLang="en-US" sz="1600" dirty="0">
              <a:solidFill>
                <a:srgbClr val="293237"/>
              </a:solidFill>
              <a:latin typeface="Georgia"/>
              <a:ea typeface="ＭＳ Ｐゴシック"/>
              <a:cs typeface="Aileron" pitchFamily="-105" charset="0"/>
            </a:endParaRPr>
          </a:p>
          <a:p>
            <a:pPr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 Receive our quarterly physical magazine: </a:t>
            </a:r>
            <a:r>
              <a:rPr lang="en-US" sz="1600" b="1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Voice</a:t>
            </a:r>
            <a:endParaRPr lang="en-US" altLang="en-US" sz="1600" dirty="0">
              <a:solidFill>
                <a:srgbClr val="293237"/>
              </a:solidFill>
              <a:latin typeface="Georgia"/>
              <a:ea typeface="ＭＳ Ｐゴシック"/>
              <a:cs typeface="Aileron" pitchFamily="-105" charset="0"/>
            </a:endParaRPr>
          </a:p>
          <a:p>
            <a:pPr>
              <a:buClr>
                <a:srgbClr val="D60202"/>
              </a:buClr>
            </a:pPr>
            <a:endParaRPr lang="en-US" sz="1600" b="1" dirty="0">
              <a:solidFill>
                <a:srgbClr val="293237"/>
              </a:solidFill>
              <a:latin typeface="Georgia"/>
              <a:ea typeface="ＭＳ Ｐゴシック"/>
              <a:cs typeface="Aileron" pitchFamily="-105" charset="0"/>
            </a:endParaRPr>
          </a:p>
          <a:p>
            <a:pPr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 </a:t>
            </a:r>
            <a:r>
              <a:rPr lang="en-US" sz="1600" b="1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Discounted</a:t>
            </a:r>
            <a:r>
              <a:rPr 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 access to the </a:t>
            </a:r>
            <a:r>
              <a:rPr lang="en-US" sz="1600" dirty="0" err="1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IoIC</a:t>
            </a:r>
            <a:r>
              <a:rPr 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 Festival</a:t>
            </a:r>
            <a:endParaRPr lang="en-US" sz="1600" b="1" dirty="0">
              <a:solidFill>
                <a:srgbClr val="293237"/>
              </a:solidFill>
              <a:latin typeface="Georgia"/>
              <a:ea typeface="ＭＳ Ｐゴシック"/>
              <a:cs typeface="Aileron" pitchFamily="-105" charset="0"/>
            </a:endParaRPr>
          </a:p>
          <a:p>
            <a:pPr>
              <a:buClr>
                <a:srgbClr val="D60202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 Access to a wealth of </a:t>
            </a:r>
            <a:r>
              <a:rPr lang="en-US" altLang="en-US" sz="1600" b="1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online content</a:t>
            </a:r>
            <a:r>
              <a:rPr lang="en-US" alt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 including factsheets, case studies and articles </a:t>
            </a:r>
            <a:endParaRPr lang="en-US" altLang="en-US" sz="1600" dirty="0">
              <a:solidFill>
                <a:srgbClr val="293237"/>
              </a:solidFill>
              <a:latin typeface="Georgia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 </a:t>
            </a:r>
            <a:r>
              <a:rPr lang="en-US" altLang="en-US" sz="1600" b="1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Free access </a:t>
            </a:r>
            <a:r>
              <a:rPr lang="en-US" alt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to virtual and regional events</a:t>
            </a:r>
          </a:p>
          <a:p>
            <a:pPr eaLnBrk="1" hangingPunct="1">
              <a:buClr>
                <a:srgbClr val="D60202"/>
              </a:buClr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 </a:t>
            </a:r>
            <a:r>
              <a:rPr lang="en-US" altLang="en-US" sz="1600" b="1" dirty="0" err="1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Recognised</a:t>
            </a: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 learning and development </a:t>
            </a: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 Access to our improved </a:t>
            </a:r>
            <a:r>
              <a:rPr lang="en-US" altLang="en-US" sz="1600" b="1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online CPD portal</a:t>
            </a: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 Registration for our </a:t>
            </a:r>
            <a:r>
              <a:rPr lang="en-US" altLang="en-US" sz="1600" b="1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mentoring</a:t>
            </a: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 </a:t>
            </a:r>
            <a:r>
              <a:rPr lang="en-US" altLang="en-US" sz="1600" dirty="0" err="1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programme</a:t>
            </a: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 </a:t>
            </a: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ea typeface="ＭＳ Ｐゴシック"/>
              <a:cs typeface="Aileron" pitchFamily="-105" charset="0"/>
            </a:endParaRPr>
          </a:p>
          <a:p>
            <a:pPr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 </a:t>
            </a:r>
            <a:r>
              <a:rPr lang="en-US" altLang="en-US" sz="1600" b="1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Discounted</a:t>
            </a:r>
            <a:r>
              <a:rPr lang="en-US" altLang="en-US" sz="1600" dirty="0">
                <a:solidFill>
                  <a:srgbClr val="293237"/>
                </a:solidFill>
                <a:latin typeface="Georgia"/>
                <a:ea typeface="ＭＳ Ｐゴシック"/>
                <a:cs typeface="Aileron" pitchFamily="-105" charset="0"/>
              </a:rPr>
              <a:t> Award entries</a:t>
            </a: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293237"/>
              </a:solidFill>
              <a:latin typeface="Georgia" panose="02040502050405020303" pitchFamily="18" charset="0"/>
              <a:cs typeface="Aileron" pitchFamily="-105" charset="0"/>
            </a:endParaRPr>
          </a:p>
          <a:p>
            <a:pPr eaLnBrk="1" hangingPunct="1">
              <a:buClr>
                <a:srgbClr val="D60202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 Opportunity to </a:t>
            </a:r>
            <a:r>
              <a:rPr lang="en-US" altLang="en-US" sz="1600" b="1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network</a:t>
            </a:r>
            <a:r>
              <a:rPr lang="en-US" altLang="en-US" sz="1600" dirty="0">
                <a:solidFill>
                  <a:srgbClr val="293237"/>
                </a:solidFill>
                <a:latin typeface="Georgia" panose="02040502050405020303" pitchFamily="18" charset="0"/>
                <a:ea typeface="ＭＳ Ｐゴシック"/>
                <a:cs typeface="Aileron" pitchFamily="-105" charset="0"/>
              </a:rPr>
              <a:t> with like-minded peers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5783635-BA43-4CCB-96E3-7FC8E1CA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74" y="2722320"/>
            <a:ext cx="2658068" cy="29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48B73-B697-2F58-AFB2-FA87BC27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8" y="568648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C00000"/>
                </a:solidFill>
                <a:latin typeface="Georgia"/>
                <a:ea typeface="ＭＳ Ｐゴシック"/>
                <a:cs typeface="Aileron" pitchFamily="-105" charset="0"/>
              </a:rPr>
              <a:t>IoIC</a:t>
            </a:r>
            <a:r>
              <a:rPr lang="en-US" altLang="en-US" sz="3200" dirty="0">
                <a:solidFill>
                  <a:srgbClr val="C00000"/>
                </a:solidFill>
                <a:latin typeface="Georgia"/>
                <a:ea typeface="ＭＳ Ｐゴシック"/>
                <a:cs typeface="Aileron" pitchFamily="-105" charset="0"/>
              </a:rPr>
              <a:t> Membership gives you access to:</a:t>
            </a:r>
            <a:endParaRPr lang="en-US" altLang="en-US" sz="3200" dirty="0">
              <a:solidFill>
                <a:srgbClr val="C00000"/>
              </a:solidFill>
              <a:latin typeface="Georgia" panose="02040502050405020303" pitchFamily="18" charset="0"/>
              <a:cs typeface="Aileron" pitchFamily="-105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E6F152-FBB8-E7D7-953B-04DE322A35D5}"/>
              </a:ext>
            </a:extLst>
          </p:cNvPr>
          <p:cNvGrpSpPr/>
          <p:nvPr/>
        </p:nvGrpSpPr>
        <p:grpSpPr>
          <a:xfrm>
            <a:off x="532458" y="1619179"/>
            <a:ext cx="7691862" cy="833863"/>
            <a:chOff x="5360350" y="4587488"/>
            <a:chExt cx="4446177" cy="10328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F8C089-D875-B150-FAF2-B2879D210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360350" y="4587488"/>
              <a:ext cx="482003" cy="10328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C8F8E6-FB05-6B73-DDA4-1EC5EFCAAE3B}"/>
                </a:ext>
              </a:extLst>
            </p:cNvPr>
            <p:cNvSpPr txBox="1"/>
            <p:nvPr/>
          </p:nvSpPr>
          <p:spPr bwMode="auto">
            <a:xfrm>
              <a:off x="5842353" y="4779878"/>
              <a:ext cx="3964174" cy="648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Professional Standards &amp; Recognition </a:t>
              </a:r>
              <a:endPara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6CE45F-7AB2-A2F2-8167-985C024CA218}"/>
              </a:ext>
            </a:extLst>
          </p:cNvPr>
          <p:cNvGrpSpPr/>
          <p:nvPr/>
        </p:nvGrpSpPr>
        <p:grpSpPr>
          <a:xfrm>
            <a:off x="532458" y="2657187"/>
            <a:ext cx="7691862" cy="833863"/>
            <a:chOff x="5360350" y="4587488"/>
            <a:chExt cx="4446177" cy="10328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F289C0-1232-7E4B-1955-C382220E2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360350" y="4587488"/>
              <a:ext cx="482003" cy="103287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C6AEDD-0B84-ABA1-483F-17FD648F9A7E}"/>
                </a:ext>
              </a:extLst>
            </p:cNvPr>
            <p:cNvSpPr txBox="1"/>
            <p:nvPr/>
          </p:nvSpPr>
          <p:spPr bwMode="auto">
            <a:xfrm>
              <a:off x="5842353" y="4779878"/>
              <a:ext cx="3964174" cy="648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Recognised Learning &amp; Development </a:t>
              </a:r>
              <a:endPara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73078-E129-B7CE-10C7-02865BD02E4A}"/>
              </a:ext>
            </a:extLst>
          </p:cNvPr>
          <p:cNvGrpSpPr/>
          <p:nvPr/>
        </p:nvGrpSpPr>
        <p:grpSpPr>
          <a:xfrm>
            <a:off x="565278" y="3781418"/>
            <a:ext cx="7691862" cy="833863"/>
            <a:chOff x="5360350" y="4587488"/>
            <a:chExt cx="4446177" cy="10328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90B1B5-D762-FB22-B878-1FFEEA01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360350" y="4587488"/>
              <a:ext cx="482003" cy="10328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1D900-9DED-A8DE-F4D1-D3C84FFB6018}"/>
                </a:ext>
              </a:extLst>
            </p:cNvPr>
            <p:cNvSpPr txBox="1"/>
            <p:nvPr/>
          </p:nvSpPr>
          <p:spPr bwMode="auto">
            <a:xfrm>
              <a:off x="5842353" y="4779878"/>
              <a:ext cx="3964174" cy="648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Content &amp; Knowledge </a:t>
              </a:r>
              <a:endPara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64E13D-C0A1-A8A2-BDCC-0A752A16920B}"/>
              </a:ext>
            </a:extLst>
          </p:cNvPr>
          <p:cNvGrpSpPr/>
          <p:nvPr/>
        </p:nvGrpSpPr>
        <p:grpSpPr>
          <a:xfrm>
            <a:off x="565278" y="4750328"/>
            <a:ext cx="7691862" cy="833863"/>
            <a:chOff x="5360350" y="4587488"/>
            <a:chExt cx="4446177" cy="10328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D10C1F-6516-53C7-19E9-16408751A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60350" y="4587488"/>
              <a:ext cx="482003" cy="103287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D21079-EE22-67A9-9767-D7F6F1DB39A4}"/>
                </a:ext>
              </a:extLst>
            </p:cNvPr>
            <p:cNvSpPr txBox="1"/>
            <p:nvPr/>
          </p:nvSpPr>
          <p:spPr bwMode="auto">
            <a:xfrm>
              <a:off x="5842353" y="4779878"/>
              <a:ext cx="3964174" cy="648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Events &amp; Networks </a:t>
              </a:r>
              <a:endPara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9FB4A4F-7408-DA7E-DACD-889C40C6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62865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D60202"/>
                </a:solidFill>
                <a:latin typeface="Georgia" panose="02040502050405020303" pitchFamily="18" charset="0"/>
              </a:rPr>
              <a:t>The Profession Map</a:t>
            </a:r>
          </a:p>
        </p:txBody>
      </p:sp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0E273A04-B06C-6570-B0C4-BB6688288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89" b="12274"/>
          <a:stretch/>
        </p:blipFill>
        <p:spPr>
          <a:xfrm>
            <a:off x="1547664" y="1340768"/>
            <a:ext cx="5872187" cy="4447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34D4AD-0DC6-F8AD-0302-DFA95C387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46784"/>
              </p:ext>
            </p:extLst>
          </p:nvPr>
        </p:nvGraphicFramePr>
        <p:xfrm>
          <a:off x="468016" y="1441160"/>
          <a:ext cx="7992888" cy="3975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360">
                  <a:extLst>
                    <a:ext uri="{9D8B030D-6E8A-4147-A177-3AD203B41FA5}">
                      <a16:colId xmlns:a16="http://schemas.microsoft.com/office/drawing/2014/main" val="1321425953"/>
                    </a:ext>
                  </a:extLst>
                </a:gridCol>
                <a:gridCol w="6377528">
                  <a:extLst>
                    <a:ext uri="{9D8B030D-6E8A-4147-A177-3AD203B41FA5}">
                      <a16:colId xmlns:a16="http://schemas.microsoft.com/office/drawing/2014/main" val="326049120"/>
                    </a:ext>
                  </a:extLst>
                </a:gridCol>
              </a:tblGrid>
              <a:tr h="812113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eorgia"/>
                        </a:rPr>
                        <a:t>Level 1: Delivering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eorgia"/>
                        </a:rPr>
                        <a:t>Delivering high-quality communication materials with a focus on content creation, potentially designing, and the day-to-day administration of communication channels/ infrastructure.</a:t>
                      </a:r>
                      <a:endParaRPr lang="en-GB" sz="1600" b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42191"/>
                  </a:ext>
                </a:extLst>
              </a:tr>
              <a:tr h="101912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eorgia"/>
                        </a:rPr>
                        <a:t>Level 2:</a:t>
                      </a:r>
                    </a:p>
                    <a:p>
                      <a:r>
                        <a:rPr lang="en-GB" sz="1600" b="1" dirty="0">
                          <a:latin typeface="Georgia"/>
                        </a:rPr>
                        <a:t>Managing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eorgia"/>
                        </a:rPr>
                        <a:t>Responsible for channel management, delivery, and evaluation; practical communication planning and providing advice to project teams and other stakeholders. </a:t>
                      </a:r>
                      <a:endParaRPr lang="en-GB" sz="1600" b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23764"/>
                  </a:ext>
                </a:extLst>
              </a:tr>
              <a:tr h="105574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eorgia"/>
                        </a:rPr>
                        <a:t>Level 3: Strategically Advising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eorgia"/>
                        </a:rPr>
                        <a:t>Working with business areas to advise on communication strategies and approaches; development of overall channel infrastructure and evaluation processes; and supporting leaders in becoming highly effective communicators.</a:t>
                      </a:r>
                      <a:endParaRPr lang="en-GB" sz="1600" b="0" dirty="0">
                        <a:latin typeface="Georg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0294"/>
                  </a:ext>
                </a:extLst>
              </a:tr>
              <a:tr h="105574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eorgia"/>
                        </a:rPr>
                        <a:t>Level 4:  Leading </a:t>
                      </a:r>
                      <a:endParaRPr lang="en-GB" sz="1600" b="1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Georgia"/>
                        </a:rPr>
                        <a:t>Working at a senior level to lead thinking on internal communication; ensuring communication strategies meet business needs and that effective communication is built into the fabric of the </a:t>
                      </a:r>
                      <a:r>
                        <a:rPr lang="en-US" sz="1600" b="0" dirty="0" err="1">
                          <a:latin typeface="Georgia"/>
                        </a:rPr>
                        <a:t>organisation</a:t>
                      </a:r>
                      <a:r>
                        <a:rPr lang="en-US" sz="1600" b="0" dirty="0">
                          <a:latin typeface="Georgia"/>
                        </a:rPr>
                        <a:t>.</a:t>
                      </a:r>
                      <a:endParaRPr lang="en-GB" sz="1600" b="0" dirty="0">
                        <a:latin typeface="Georg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069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F4EED6-50E4-72B9-796B-C967A11B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16" y="476672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D60202"/>
                </a:solidFill>
                <a:latin typeface="Georgia" panose="02040502050405020303" pitchFamily="18" charset="0"/>
              </a:rPr>
              <a:t>The Levels </a:t>
            </a:r>
          </a:p>
        </p:txBody>
      </p:sp>
    </p:spTree>
    <p:extLst>
      <p:ext uri="{BB962C8B-B14F-4D97-AF65-F5344CB8AC3E}">
        <p14:creationId xmlns:p14="http://schemas.microsoft.com/office/powerpoint/2010/main" val="20452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23A7DE40-41CC-46D5-8175-3BCD3D78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2429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Content, Knowledge and Opportunities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79F170-466D-4C47-B792-EDF5A94EFD1A}"/>
              </a:ext>
            </a:extLst>
          </p:cNvPr>
          <p:cNvGrpSpPr/>
          <p:nvPr/>
        </p:nvGrpSpPr>
        <p:grpSpPr>
          <a:xfrm>
            <a:off x="634892" y="2519900"/>
            <a:ext cx="3639419" cy="963002"/>
            <a:chOff x="717197" y="1852919"/>
            <a:chExt cx="3639419" cy="963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6E3F49-FAFC-4896-B994-795CC369F41B}"/>
                </a:ext>
              </a:extLst>
            </p:cNvPr>
            <p:cNvSpPr txBox="1"/>
            <p:nvPr/>
          </p:nvSpPr>
          <p:spPr bwMode="auto">
            <a:xfrm>
              <a:off x="1823223" y="1855058"/>
              <a:ext cx="25333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Ethical Guidance </a:t>
              </a:r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for IoIC members</a:t>
              </a:r>
            </a:p>
          </p:txBody>
        </p:sp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ED67A7DA-CC9E-4D15-ABCA-36FCFB2A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717197" y="1852919"/>
              <a:ext cx="963002" cy="96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54EF5E-249F-4366-8AF1-0B60E5B84A47}"/>
              </a:ext>
            </a:extLst>
          </p:cNvPr>
          <p:cNvGrpSpPr/>
          <p:nvPr/>
        </p:nvGrpSpPr>
        <p:grpSpPr>
          <a:xfrm>
            <a:off x="4827909" y="4877160"/>
            <a:ext cx="4067738" cy="964800"/>
            <a:chOff x="4453953" y="1622649"/>
            <a:chExt cx="4067738" cy="9648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1D5178-86D3-4A7F-8D86-E76EDC771801}"/>
                </a:ext>
              </a:extLst>
            </p:cNvPr>
            <p:cNvSpPr txBox="1"/>
            <p:nvPr/>
          </p:nvSpPr>
          <p:spPr bwMode="auto">
            <a:xfrm>
              <a:off x="5628315" y="1689550"/>
              <a:ext cx="289337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  <a:ea typeface="ＭＳ Ｐゴシック"/>
                </a:rPr>
                <a:t>Coming in 2024: </a:t>
              </a:r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  <a:ea typeface="ＭＳ Ｐゴシック"/>
                </a:rPr>
                <a:t>Online community platform </a:t>
              </a:r>
              <a:endPara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endParaRP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2855B2-8652-48A2-B6F0-8AC65BF70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4453953" y="1622649"/>
              <a:ext cx="964800" cy="96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35E205F-A1A9-4C37-808D-739E03997788}"/>
              </a:ext>
            </a:extLst>
          </p:cNvPr>
          <p:cNvSpPr txBox="1"/>
          <p:nvPr/>
        </p:nvSpPr>
        <p:spPr bwMode="auto">
          <a:xfrm>
            <a:off x="1750595" y="1275727"/>
            <a:ext cx="252371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Voice magazine: 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Our quarterly physical magazine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ＭＳ Ｐゴシック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8CF74-C7D7-46AB-EB52-A1C7D65F2CCB}"/>
              </a:ext>
            </a:extLst>
          </p:cNvPr>
          <p:cNvSpPr txBox="1"/>
          <p:nvPr/>
        </p:nvSpPr>
        <p:spPr bwMode="auto">
          <a:xfrm>
            <a:off x="6002271" y="2320721"/>
            <a:ext cx="275450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Thought Leadership: 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Reports examining  Future of Work, IC Index, AI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ＭＳ Ｐゴシック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99EA75-3DE9-CB70-A1ED-E8E1FE963077}"/>
              </a:ext>
            </a:extLst>
          </p:cNvPr>
          <p:cNvGrpSpPr/>
          <p:nvPr/>
        </p:nvGrpSpPr>
        <p:grpSpPr>
          <a:xfrm>
            <a:off x="4899667" y="1132395"/>
            <a:ext cx="3929189" cy="964800"/>
            <a:chOff x="4821377" y="4587489"/>
            <a:chExt cx="4100878" cy="9648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67B2B5-FA08-0857-6F6D-898B8AD74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821377" y="4587489"/>
              <a:ext cx="964800" cy="964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35407E-DBCF-DB3E-2FC2-091C612DF1C2}"/>
                </a:ext>
              </a:extLst>
            </p:cNvPr>
            <p:cNvSpPr txBox="1"/>
            <p:nvPr/>
          </p:nvSpPr>
          <p:spPr bwMode="auto">
            <a:xfrm>
              <a:off x="6047390" y="4600200"/>
              <a:ext cx="287486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  <a:ea typeface="ＭＳ Ｐゴシック"/>
                </a:rPr>
                <a:t>Knowledge Hub: </a:t>
              </a:r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  <a:ea typeface="ＭＳ Ｐゴシック"/>
                </a:rPr>
                <a:t>Our</a:t>
              </a:r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  <a:ea typeface="ＭＳ Ｐゴシック"/>
                </a:rPr>
                <a:t> </a:t>
              </a:r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  <a:ea typeface="ＭＳ Ｐゴシック"/>
                </a:rPr>
                <a:t>improved hub with more than 800 resources </a:t>
              </a:r>
              <a:endPara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9219" name="Group 9218">
            <a:extLst>
              <a:ext uri="{FF2B5EF4-FFF2-40B4-BE49-F238E27FC236}">
                <a16:creationId xmlns:a16="http://schemas.microsoft.com/office/drawing/2014/main" id="{93F70D74-17C0-3077-C559-997DA065105B}"/>
              </a:ext>
            </a:extLst>
          </p:cNvPr>
          <p:cNvGrpSpPr/>
          <p:nvPr/>
        </p:nvGrpSpPr>
        <p:grpSpPr>
          <a:xfrm>
            <a:off x="628162" y="3702954"/>
            <a:ext cx="3782074" cy="971049"/>
            <a:chOff x="4796789" y="4594675"/>
            <a:chExt cx="4073307" cy="971049"/>
          </a:xfrm>
        </p:grpSpPr>
        <p:pic>
          <p:nvPicPr>
            <p:cNvPr id="9220" name="Picture 9219">
              <a:extLst>
                <a:ext uri="{FF2B5EF4-FFF2-40B4-BE49-F238E27FC236}">
                  <a16:creationId xmlns:a16="http://schemas.microsoft.com/office/drawing/2014/main" id="{70C0C52F-8656-1E2A-E3F0-954DA71C0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796789" y="4600924"/>
              <a:ext cx="1039093" cy="964800"/>
            </a:xfrm>
            <a:prstGeom prst="rect">
              <a:avLst/>
            </a:prstGeom>
          </p:spPr>
        </p:pic>
        <p:sp>
          <p:nvSpPr>
            <p:cNvPr id="9221" name="TextBox 9220">
              <a:extLst>
                <a:ext uri="{FF2B5EF4-FFF2-40B4-BE49-F238E27FC236}">
                  <a16:creationId xmlns:a16="http://schemas.microsoft.com/office/drawing/2014/main" id="{29223F69-FD7F-5D5F-F21A-982782FE82A7}"/>
                </a:ext>
              </a:extLst>
            </p:cNvPr>
            <p:cNvSpPr txBox="1"/>
            <p:nvPr/>
          </p:nvSpPr>
          <p:spPr bwMode="auto">
            <a:xfrm>
              <a:off x="5995231" y="4594675"/>
              <a:ext cx="28748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Improved CPD </a:t>
              </a:r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/>
                </a:rPr>
                <a:t>to make it easier for members and more new courses</a:t>
              </a:r>
              <a:endPara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4ADA41-A02C-E6D8-9D69-3DCF15B30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r="27723"/>
          <a:stretch/>
        </p:blipFill>
        <p:spPr bwMode="auto">
          <a:xfrm>
            <a:off x="634892" y="1110487"/>
            <a:ext cx="964800" cy="12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ed and white poster with text and a book&#10;&#10;Description automatically generated">
            <a:extLst>
              <a:ext uri="{FF2B5EF4-FFF2-40B4-BE49-F238E27FC236}">
                <a16:creationId xmlns:a16="http://schemas.microsoft.com/office/drawing/2014/main" id="{3E5BDFFA-DF88-A884-E5A2-2AFF338C49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650" t="21628" r="3904" b="45822"/>
          <a:stretch/>
        </p:blipFill>
        <p:spPr>
          <a:xfrm>
            <a:off x="4827909" y="2364265"/>
            <a:ext cx="961717" cy="9648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D38274B-D6E4-AF01-2862-162F0FECFCB1}"/>
              </a:ext>
            </a:extLst>
          </p:cNvPr>
          <p:cNvGrpSpPr/>
          <p:nvPr/>
        </p:nvGrpSpPr>
        <p:grpSpPr>
          <a:xfrm>
            <a:off x="4899667" y="3702954"/>
            <a:ext cx="964800" cy="964800"/>
            <a:chOff x="1143000" y="0"/>
            <a:chExt cx="6858000" cy="6858000"/>
          </a:xfrm>
        </p:grpSpPr>
        <p:pic>
          <p:nvPicPr>
            <p:cNvPr id="5" name="Picture 4" descr="A group of triangles on a black background&#10;&#10;Description automatically generated">
              <a:extLst>
                <a:ext uri="{FF2B5EF4-FFF2-40B4-BE49-F238E27FC236}">
                  <a16:creationId xmlns:a16="http://schemas.microsoft.com/office/drawing/2014/main" id="{70940E26-4747-C140-4476-66E5FA66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B7FBE8-AA9A-FB79-5D9A-962677DB6A75}"/>
                </a:ext>
              </a:extLst>
            </p:cNvPr>
            <p:cNvSpPr/>
            <p:nvPr/>
          </p:nvSpPr>
          <p:spPr>
            <a:xfrm>
              <a:off x="4366363" y="5626140"/>
              <a:ext cx="1213749" cy="611172"/>
            </a:xfrm>
            <a:prstGeom prst="rect">
              <a:avLst/>
            </a:prstGeom>
            <a:solidFill>
              <a:srgbClr val="020202"/>
            </a:solidFill>
            <a:ln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97CFD1C-984F-E924-5B05-92B7D588FF42}"/>
              </a:ext>
            </a:extLst>
          </p:cNvPr>
          <p:cNvSpPr txBox="1"/>
          <p:nvPr/>
        </p:nvSpPr>
        <p:spPr bwMode="auto">
          <a:xfrm>
            <a:off x="6002271" y="3709203"/>
            <a:ext cx="275450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Recognition 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at the IoIC National Awards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ＭＳ Ｐゴシック"/>
            </a:endParaRPr>
          </a:p>
        </p:txBody>
      </p:sp>
      <p:pic>
        <p:nvPicPr>
          <p:cNvPr id="26" name="Picture 25" descr="A poster with text and a hand holding a megaphone&#10;&#10;Description automatically generated">
            <a:extLst>
              <a:ext uri="{FF2B5EF4-FFF2-40B4-BE49-F238E27FC236}">
                <a16:creationId xmlns:a16="http://schemas.microsoft.com/office/drawing/2014/main" id="{D55A7AAA-68DD-BA2F-FD73-3D9784A45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539" y="4868186"/>
            <a:ext cx="964800" cy="964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839317-D38E-38D2-8F95-AB4C5C9BCC32}"/>
              </a:ext>
            </a:extLst>
          </p:cNvPr>
          <p:cNvSpPr txBox="1"/>
          <p:nvPr/>
        </p:nvSpPr>
        <p:spPr bwMode="auto">
          <a:xfrm>
            <a:off x="1672955" y="4883492"/>
            <a:ext cx="2669318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Actively seeking speakers: 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ea typeface="ＭＳ Ｐゴシック"/>
              </a:rPr>
              <a:t>Your chance to showcase success and present new insights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95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>
            <a:extLst>
              <a:ext uri="{FF2B5EF4-FFF2-40B4-BE49-F238E27FC236}">
                <a16:creationId xmlns:a16="http://schemas.microsoft.com/office/drawing/2014/main" id="{FBCBEF7A-A75F-44E1-9E67-98E2A4C2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14337"/>
            <a:ext cx="533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Want to discuss your membership or find out more?</a:t>
            </a:r>
          </a:p>
        </p:txBody>
      </p:sp>
      <p:sp>
        <p:nvSpPr>
          <p:cNvPr id="13315" name="TextBox 5">
            <a:extLst>
              <a:ext uri="{FF2B5EF4-FFF2-40B4-BE49-F238E27FC236}">
                <a16:creationId xmlns:a16="http://schemas.microsoft.com/office/drawing/2014/main" id="{B042C7D9-E5A3-4938-8824-BFC4B8CA5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784" y="3974167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Please see the IoIC team tonight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4000" dirty="0" smtClean="0">
            <a:solidFill>
              <a:schemeClr val="bg1"/>
            </a:solidFill>
            <a:latin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oIC powerpoint  -  Compatibility Mode" id="{E882305E-B3D8-4729-9CDA-4E5B19EF95E3}" vid="{FFA21098-C485-42D7-B85D-36C475AF49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c472ed-f2a2-4dbe-b362-d9fb8bf88a4c" xsi:nil="true"/>
    <lcf76f155ced4ddcb4097134ff3c332f xmlns="baae2be8-f665-4144-86a4-386fe51587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95FBF5F109847B8A17BFC7A1D505C" ma:contentTypeVersion="15" ma:contentTypeDescription="Create a new document." ma:contentTypeScope="" ma:versionID="8af1afef3b0bea59b4f72e75c2d41631">
  <xsd:schema xmlns:xsd="http://www.w3.org/2001/XMLSchema" xmlns:xs="http://www.w3.org/2001/XMLSchema" xmlns:p="http://schemas.microsoft.com/office/2006/metadata/properties" xmlns:ns2="baae2be8-f665-4144-86a4-386fe51587a8" xmlns:ns3="33c472ed-f2a2-4dbe-b362-d9fb8bf88a4c" targetNamespace="http://schemas.microsoft.com/office/2006/metadata/properties" ma:root="true" ma:fieldsID="2bb7b1caedf746cd3b5eb812fd71b972" ns2:_="" ns3:_="">
    <xsd:import namespace="baae2be8-f665-4144-86a4-386fe51587a8"/>
    <xsd:import namespace="33c472ed-f2a2-4dbe-b362-d9fb8bf88a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e2be8-f665-4144-86a4-386fe5158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7e0b1d3-9394-4e16-b566-2cc1edcfe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72ed-f2a2-4dbe-b362-d9fb8bf88a4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857ea93-ab6b-4e1e-88ae-462b2f5d64d2}" ma:internalName="TaxCatchAll" ma:showField="CatchAllData" ma:web="33c472ed-f2a2-4dbe-b362-d9fb8bf88a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BCDCA-6AB6-45F4-96E2-D77674F028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A0318-BAFA-43F0-92A5-21A6A0A3E675}">
  <ds:schemaRefs>
    <ds:schemaRef ds:uri="http://schemas.microsoft.com/office/2006/metadata/properties"/>
    <ds:schemaRef ds:uri="http://schemas.microsoft.com/office/infopath/2007/PartnerControls"/>
    <ds:schemaRef ds:uri="33c472ed-f2a2-4dbe-b362-d9fb8bf88a4c"/>
    <ds:schemaRef ds:uri="baae2be8-f665-4144-86a4-386fe51587a8"/>
  </ds:schemaRefs>
</ds:datastoreItem>
</file>

<file path=customXml/itemProps3.xml><?xml version="1.0" encoding="utf-8"?>
<ds:datastoreItem xmlns:ds="http://schemas.openxmlformats.org/officeDocument/2006/customXml" ds:itemID="{94B9FFD2-5250-433E-AED8-C4DEA1EA7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e2be8-f665-4144-86a4-386fe51587a8"/>
    <ds:schemaRef ds:uri="33c472ed-f2a2-4dbe-b362-d9fb8bf88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IoIC powerpoint</Template>
  <TotalTime>39</TotalTime>
  <Words>347</Words>
  <Application>Microsoft Office PowerPoint</Application>
  <PresentationFormat>On-screen Show (4:3)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alice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Magee</dc:creator>
  <cp:lastModifiedBy>Rebecca Nicholls</cp:lastModifiedBy>
  <cp:revision>124</cp:revision>
  <dcterms:created xsi:type="dcterms:W3CDTF">2020-02-04T09:38:33Z</dcterms:created>
  <dcterms:modified xsi:type="dcterms:W3CDTF">2024-01-18T12:29:05Z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0x01010084A95FBF5F109847B8A17BFC7A1D505C</vt:lpwstr>
  </property>
  <property fmtid="{D5CDD505-2E9C-101B-9397-08002B2CF9AE}" pid="3" name="MediaServiceImageTags">
    <vt:lpwstr/>
  </property>
</Properties>
</file>